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DM Sans" pitchFamily="2" charset="0"/>
      <p:regular r:id="rId11"/>
    </p:embeddedFont>
    <p:embeddedFont>
      <p:font typeface="DM Sans Bold" charset="0"/>
      <p:regular r:id="rId12"/>
    </p:embeddedFont>
    <p:embeddedFont>
      <p:font typeface="DM Sans Italics" panose="020B0604020202020204" charset="0"/>
      <p:regular r:id="rId13"/>
    </p:embeddedFont>
    <p:embeddedFont>
      <p:font typeface="Now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39731" r="-397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73748" y="7036704"/>
            <a:ext cx="7913921" cy="1392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303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 </a:t>
            </a:r>
          </a:p>
          <a:p>
            <a:pPr algn="l">
              <a:lnSpc>
                <a:spcPts val="3727"/>
              </a:lnSpc>
            </a:pPr>
            <a:r>
              <a:rPr lang="en-US" sz="303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Puna Poudel</a:t>
            </a:r>
          </a:p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Zachary Brown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3748" y="1028700"/>
            <a:ext cx="10959085" cy="5190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OUTLAND ADVENTURES CASE STUDY</a:t>
            </a:r>
          </a:p>
        </p:txBody>
      </p:sp>
      <p:sp>
        <p:nvSpPr>
          <p:cNvPr id="10" name="Freeform 10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17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807534" y="0"/>
            <a:ext cx="6254290" cy="10287000"/>
            <a:chOff x="0" y="0"/>
            <a:chExt cx="3860673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5"/>
              <a:stretch>
                <a:fillRect l="-73436" r="-734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17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38060" y="776330"/>
            <a:ext cx="12415273" cy="1017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93"/>
              </a:lnSpc>
              <a:spcBef>
                <a:spcPct val="0"/>
              </a:spcBef>
            </a:pPr>
            <a:r>
              <a:rPr lang="en-US" sz="6744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CASE STUDY DESCRIPTION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8060" y="3173023"/>
            <a:ext cx="12152532" cy="1108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8"/>
              </a:lnSpc>
              <a:spcBef>
                <a:spcPct val="0"/>
              </a:spcBef>
            </a:pPr>
            <a:r>
              <a:rPr lang="en-US" sz="327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Outland Adventures provides guided trips and equipment for outdoor enthusiasts.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8060" y="5905601"/>
            <a:ext cx="12152532" cy="2268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6859" lvl="1" indent="-353430" algn="l">
              <a:lnSpc>
                <a:spcPts val="4518"/>
              </a:lnSpc>
              <a:buFont typeface="Arial"/>
              <a:buChar char="•"/>
            </a:pPr>
            <a:r>
              <a:rPr lang="en-US" sz="327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Are enough customers buying equipment?</a:t>
            </a:r>
          </a:p>
          <a:p>
            <a:pPr marL="706859" lvl="1" indent="-353430" algn="l">
              <a:lnSpc>
                <a:spcPts val="4518"/>
              </a:lnSpc>
              <a:buFont typeface="Arial"/>
              <a:buChar char="•"/>
            </a:pPr>
            <a:r>
              <a:rPr lang="en-US" sz="327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Are any locations experiencing a downward trend in bookings?</a:t>
            </a:r>
          </a:p>
          <a:p>
            <a:pPr marL="706859" lvl="1" indent="-353430" algn="l">
              <a:lnSpc>
                <a:spcPts val="4518"/>
              </a:lnSpc>
              <a:buFont typeface="Arial"/>
              <a:buChar char="•"/>
            </a:pPr>
            <a:r>
              <a:rPr lang="en-US" sz="327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Is there equipment older than five years?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8060" y="2137864"/>
            <a:ext cx="4337439" cy="545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8"/>
              </a:lnSpc>
              <a:spcBef>
                <a:spcPct val="0"/>
              </a:spcBef>
            </a:pPr>
            <a:r>
              <a:rPr lang="en-US" sz="327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Overview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38060" y="4870442"/>
            <a:ext cx="4337439" cy="545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8"/>
              </a:lnSpc>
              <a:spcBef>
                <a:spcPct val="0"/>
              </a:spcBef>
            </a:pPr>
            <a:r>
              <a:rPr lang="en-US" sz="327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Business Questions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399660" y="1976583"/>
            <a:ext cx="10695049" cy="6333835"/>
          </a:xfrm>
          <a:custGeom>
            <a:avLst/>
            <a:gdLst/>
            <a:ahLst/>
            <a:cxnLst/>
            <a:rect l="l" t="t" r="r" b="b"/>
            <a:pathLst>
              <a:path w="10695049" h="6333835">
                <a:moveTo>
                  <a:pt x="0" y="0"/>
                </a:moveTo>
                <a:lnTo>
                  <a:pt x="10695049" y="0"/>
                </a:lnTo>
                <a:lnTo>
                  <a:pt x="10695049" y="6333834"/>
                </a:lnTo>
                <a:lnTo>
                  <a:pt x="0" y="6333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356" b="-63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925335" y="415016"/>
            <a:ext cx="8437330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FINALIZED ERD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6363" y="8667072"/>
            <a:ext cx="16144516" cy="1125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18"/>
              </a:lnSpc>
              <a:spcBef>
                <a:spcPct val="0"/>
              </a:spcBef>
            </a:pPr>
            <a:r>
              <a:rPr lang="en-US" sz="327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Key entities include Customers, Trips, Guides, Equipment, Sales, Rentals, Employees, Supplies, Bookings, and Locations.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6422" b="-64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44113" y="4051481"/>
            <a:ext cx="10124174" cy="299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84"/>
              </a:lnSpc>
            </a:pPr>
            <a:r>
              <a:rPr lang="en-US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DESCRIPTION OF REPORTS</a:t>
            </a:r>
          </a:p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endParaRPr lang="en-US" sz="6570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732888" y="2425000"/>
            <a:ext cx="879643" cy="1273167"/>
          </a:xfrm>
          <a:custGeom>
            <a:avLst/>
            <a:gdLst/>
            <a:ahLst/>
            <a:cxnLst/>
            <a:rect l="l" t="t" r="r" b="b"/>
            <a:pathLst>
              <a:path w="879643" h="1273167">
                <a:moveTo>
                  <a:pt x="0" y="0"/>
                </a:moveTo>
                <a:lnTo>
                  <a:pt x="879643" y="0"/>
                </a:lnTo>
                <a:lnTo>
                  <a:pt x="879643" y="1273168"/>
                </a:lnTo>
                <a:lnTo>
                  <a:pt x="0" y="1273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8094" y="1028700"/>
            <a:ext cx="10411811" cy="96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Equipment Sales Report</a:t>
            </a:r>
          </a:p>
        </p:txBody>
      </p:sp>
      <p:sp>
        <p:nvSpPr>
          <p:cNvPr id="3" name="Freeform 3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28942" y="7824467"/>
            <a:ext cx="15230116" cy="1926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Purpose:</a:t>
            </a: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Determine if enough equipment is being sold to justify keeping inventory.</a:t>
            </a:r>
          </a:p>
          <a:p>
            <a:pPr algn="l">
              <a:lnSpc>
                <a:spcPts val="3863"/>
              </a:lnSpc>
            </a:pPr>
            <a:endParaRPr lang="en-US" sz="27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Explanation: </a:t>
            </a: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Shows sales data including customer names, equipment sold, and sale dates.</a:t>
            </a:r>
          </a:p>
          <a:p>
            <a:pPr algn="l">
              <a:lnSpc>
                <a:spcPts val="3863"/>
              </a:lnSpc>
            </a:pPr>
            <a:endParaRPr lang="en-US" sz="27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185132" y="3587736"/>
            <a:ext cx="11917736" cy="3111527"/>
          </a:xfrm>
          <a:custGeom>
            <a:avLst/>
            <a:gdLst/>
            <a:ahLst/>
            <a:cxnLst/>
            <a:rect l="l" t="t" r="r" b="b"/>
            <a:pathLst>
              <a:path w="11917736" h="3111527">
                <a:moveTo>
                  <a:pt x="0" y="0"/>
                </a:moveTo>
                <a:lnTo>
                  <a:pt x="11917736" y="0"/>
                </a:lnTo>
                <a:lnTo>
                  <a:pt x="11917736" y="3111528"/>
                </a:lnTo>
                <a:lnTo>
                  <a:pt x="0" y="3111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4771" y="1028700"/>
            <a:ext cx="12198458" cy="98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Trip Bookings by Location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28942" y="7824467"/>
            <a:ext cx="15230116" cy="1926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Purpose: </a:t>
            </a: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Identify booking trends by location.</a:t>
            </a:r>
          </a:p>
          <a:p>
            <a:pPr algn="l">
              <a:lnSpc>
                <a:spcPts val="3863"/>
              </a:lnSpc>
            </a:pPr>
            <a:endParaRPr lang="en-US" sz="27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Explanation: </a:t>
            </a: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Shows the number of bookings per location to identify trends.</a:t>
            </a:r>
          </a:p>
          <a:p>
            <a:pPr algn="l">
              <a:lnSpc>
                <a:spcPts val="3863"/>
              </a:lnSpc>
            </a:pPr>
            <a:endParaRPr lang="en-US" sz="27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83167" y="3848036"/>
            <a:ext cx="10721666" cy="2590927"/>
          </a:xfrm>
          <a:custGeom>
            <a:avLst/>
            <a:gdLst/>
            <a:ahLst/>
            <a:cxnLst/>
            <a:rect l="l" t="t" r="r" b="b"/>
            <a:pathLst>
              <a:path w="10721666" h="2590927">
                <a:moveTo>
                  <a:pt x="0" y="0"/>
                </a:moveTo>
                <a:lnTo>
                  <a:pt x="10721666" y="0"/>
                </a:lnTo>
                <a:lnTo>
                  <a:pt x="10721666" y="2590928"/>
                </a:lnTo>
                <a:lnTo>
                  <a:pt x="0" y="2590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4771" y="1028700"/>
            <a:ext cx="12198458" cy="98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Aged Inventory Report</a:t>
            </a:r>
          </a:p>
        </p:txBody>
      </p:sp>
      <p:sp>
        <p:nvSpPr>
          <p:cNvPr id="3" name="Freeform 3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28942" y="7824467"/>
            <a:ext cx="15230116" cy="1926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Purpose:</a:t>
            </a: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Identify equipment older than five years for management and replacement.</a:t>
            </a:r>
          </a:p>
          <a:p>
            <a:pPr algn="l">
              <a:lnSpc>
                <a:spcPts val="3863"/>
              </a:lnSpc>
            </a:pPr>
            <a:endParaRPr lang="en-US" sz="27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Explanation: </a:t>
            </a: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Lists equipment older than five years to help manage inventory.</a:t>
            </a:r>
          </a:p>
          <a:p>
            <a:pPr algn="l">
              <a:lnSpc>
                <a:spcPts val="3863"/>
              </a:lnSpc>
            </a:pPr>
            <a:endParaRPr lang="en-US" sz="27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253988" y="3648840"/>
            <a:ext cx="13780024" cy="2537977"/>
          </a:xfrm>
          <a:custGeom>
            <a:avLst/>
            <a:gdLst/>
            <a:ahLst/>
            <a:cxnLst/>
            <a:rect l="l" t="t" r="r" b="b"/>
            <a:pathLst>
              <a:path w="13780024" h="2537977">
                <a:moveTo>
                  <a:pt x="0" y="0"/>
                </a:moveTo>
                <a:lnTo>
                  <a:pt x="13780024" y="0"/>
                </a:lnTo>
                <a:lnTo>
                  <a:pt x="13780024" y="2537978"/>
                </a:lnTo>
                <a:lnTo>
                  <a:pt x="0" y="2537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8373" y="2748728"/>
            <a:ext cx="6168048" cy="5682937"/>
            <a:chOff x="0" y="0"/>
            <a:chExt cx="8224064" cy="7577250"/>
          </a:xfrm>
        </p:grpSpPr>
        <p:grpSp>
          <p:nvGrpSpPr>
            <p:cNvPr id="3" name="Group 3"/>
            <p:cNvGrpSpPr/>
            <p:nvPr/>
          </p:nvGrpSpPr>
          <p:grpSpPr>
            <a:xfrm>
              <a:off x="1154742" y="3617993"/>
              <a:ext cx="5910612" cy="1902745"/>
              <a:chOff x="0" y="0"/>
              <a:chExt cx="4289760" cy="138096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289806" cy="1380998"/>
              </a:xfrm>
              <a:custGeom>
                <a:avLst/>
                <a:gdLst/>
                <a:ahLst/>
                <a:cxnLst/>
                <a:rect l="l" t="t" r="r" b="b"/>
                <a:pathLst>
                  <a:path w="4289806" h="1380998">
                    <a:moveTo>
                      <a:pt x="4013454" y="876173"/>
                    </a:moveTo>
                    <a:lnTo>
                      <a:pt x="3530854" y="0"/>
                    </a:lnTo>
                    <a:lnTo>
                      <a:pt x="758825" y="0"/>
                    </a:lnTo>
                    <a:lnTo>
                      <a:pt x="279400" y="876173"/>
                    </a:lnTo>
                    <a:lnTo>
                      <a:pt x="0" y="1380998"/>
                    </a:lnTo>
                    <a:lnTo>
                      <a:pt x="4289806" y="1380998"/>
                    </a:lnTo>
                    <a:lnTo>
                      <a:pt x="4013454" y="876173"/>
                    </a:lnTo>
                    <a:close/>
                  </a:path>
                </a:pathLst>
              </a:custGeom>
              <a:solidFill>
                <a:srgbClr val="4BD1FB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2265834" y="0"/>
              <a:ext cx="3692396" cy="3482083"/>
              <a:chOff x="0" y="0"/>
              <a:chExt cx="2679840" cy="25272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679827" cy="2527173"/>
              </a:xfrm>
              <a:custGeom>
                <a:avLst/>
                <a:gdLst/>
                <a:ahLst/>
                <a:cxnLst/>
                <a:rect l="l" t="t" r="r" b="b"/>
                <a:pathLst>
                  <a:path w="2679827" h="2527173">
                    <a:moveTo>
                      <a:pt x="1343152" y="0"/>
                    </a:moveTo>
                    <a:lnTo>
                      <a:pt x="0" y="2527173"/>
                    </a:lnTo>
                    <a:lnTo>
                      <a:pt x="2679827" y="2527173"/>
                    </a:lnTo>
                    <a:lnTo>
                      <a:pt x="1343152" y="0"/>
                    </a:lnTo>
                    <a:close/>
                  </a:path>
                </a:pathLst>
              </a:custGeom>
              <a:solidFill>
                <a:srgbClr val="CFF4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5678473"/>
              <a:ext cx="8224064" cy="1898777"/>
              <a:chOff x="0" y="0"/>
              <a:chExt cx="5968800" cy="1378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968746" cy="1378077"/>
              </a:xfrm>
              <a:custGeom>
                <a:avLst/>
                <a:gdLst/>
                <a:ahLst/>
                <a:cxnLst/>
                <a:rect l="l" t="t" r="r" b="b"/>
                <a:pathLst>
                  <a:path w="5968746" h="1378077">
                    <a:moveTo>
                      <a:pt x="5194173" y="0"/>
                    </a:moveTo>
                    <a:lnTo>
                      <a:pt x="774700" y="0"/>
                    </a:lnTo>
                    <a:lnTo>
                      <a:pt x="0" y="1378077"/>
                    </a:lnTo>
                    <a:lnTo>
                      <a:pt x="5968746" y="1378077"/>
                    </a:lnTo>
                    <a:lnTo>
                      <a:pt x="5194173" y="0"/>
                    </a:lnTo>
                    <a:close/>
                  </a:path>
                </a:pathLst>
              </a:custGeom>
              <a:solidFill>
                <a:srgbClr val="56AE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3254327" y="3768616"/>
              <a:ext cx="1516157" cy="1516157"/>
            </a:xfrm>
            <a:custGeom>
              <a:avLst/>
              <a:gdLst/>
              <a:ahLst/>
              <a:cxnLst/>
              <a:rect l="l" t="t" r="r" b="b"/>
              <a:pathLst>
                <a:path w="1516157" h="1516157">
                  <a:moveTo>
                    <a:pt x="0" y="0"/>
                  </a:moveTo>
                  <a:lnTo>
                    <a:pt x="1516157" y="0"/>
                  </a:lnTo>
                  <a:lnTo>
                    <a:pt x="1516157" y="1516157"/>
                  </a:lnTo>
                  <a:lnTo>
                    <a:pt x="0" y="1516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254327" y="5987454"/>
              <a:ext cx="1707473" cy="1297680"/>
            </a:xfrm>
            <a:custGeom>
              <a:avLst/>
              <a:gdLst/>
              <a:ahLst/>
              <a:cxnLst/>
              <a:rect l="l" t="t" r="r" b="b"/>
              <a:pathLst>
                <a:path w="1707473" h="1297680">
                  <a:moveTo>
                    <a:pt x="0" y="0"/>
                  </a:moveTo>
                  <a:lnTo>
                    <a:pt x="1707473" y="0"/>
                  </a:lnTo>
                  <a:lnTo>
                    <a:pt x="1707473" y="1297680"/>
                  </a:lnTo>
                  <a:lnTo>
                    <a:pt x="0" y="1297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091142" y="1782305"/>
              <a:ext cx="1679341" cy="1365788"/>
            </a:xfrm>
            <a:custGeom>
              <a:avLst/>
              <a:gdLst/>
              <a:ahLst/>
              <a:cxnLst/>
              <a:rect l="l" t="t" r="r" b="b"/>
              <a:pathLst>
                <a:path w="1679341" h="1365788">
                  <a:moveTo>
                    <a:pt x="0" y="0"/>
                  </a:moveTo>
                  <a:lnTo>
                    <a:pt x="1679342" y="0"/>
                  </a:lnTo>
                  <a:lnTo>
                    <a:pt x="1679342" y="1365788"/>
                  </a:lnTo>
                  <a:lnTo>
                    <a:pt x="0" y="13657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400316" y="1779083"/>
            <a:ext cx="6700792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ASSUMPTIONS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2400316" y="3904220"/>
            <a:ext cx="9388142" cy="3892289"/>
            <a:chOff x="0" y="0"/>
            <a:chExt cx="12517523" cy="518971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0"/>
              <a:ext cx="1500571" cy="1133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67"/>
                </a:lnSpc>
                <a:spcBef>
                  <a:spcPct val="0"/>
                </a:spcBef>
              </a:pPr>
              <a:r>
                <a:rPr lang="en-US" sz="5121">
                  <a:solidFill>
                    <a:srgbClr val="4BD1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04236"/>
              <a:ext cx="1500571" cy="1133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67"/>
                </a:lnSpc>
                <a:spcBef>
                  <a:spcPct val="0"/>
                </a:spcBef>
              </a:pPr>
              <a:r>
                <a:rPr lang="en-US" sz="5121">
                  <a:solidFill>
                    <a:srgbClr val="4BD1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499940"/>
              <a:ext cx="1500571" cy="1133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67"/>
                </a:lnSpc>
                <a:spcBef>
                  <a:spcPct val="0"/>
                </a:spcBef>
              </a:pPr>
              <a:r>
                <a:rPr lang="en-US" sz="5121">
                  <a:solidFill>
                    <a:srgbClr val="4BD1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09520" y="112096"/>
              <a:ext cx="10808003" cy="1260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60"/>
                </a:lnSpc>
                <a:spcBef>
                  <a:spcPct val="0"/>
                </a:spcBef>
              </a:pPr>
              <a:r>
                <a:rPr lang="en-US" sz="2797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Assumed customers are both individuals and groups.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709520" y="1927089"/>
              <a:ext cx="10808003" cy="1260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60"/>
                </a:lnSpc>
                <a:spcBef>
                  <a:spcPct val="0"/>
                </a:spcBef>
              </a:pPr>
              <a:r>
                <a:rPr lang="en-US" sz="2797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Assumed trips are organized by guides with specific expertise.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09520" y="3815225"/>
              <a:ext cx="10808003" cy="1260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60"/>
                </a:lnSpc>
                <a:spcBef>
                  <a:spcPct val="0"/>
                </a:spcBef>
              </a:pPr>
              <a:r>
                <a:rPr lang="en-US" sz="2797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Assumed equipment is either rented or sold based on customer needs.</a:t>
              </a:r>
            </a:p>
          </p:txBody>
        </p:sp>
        <p:sp>
          <p:nvSpPr>
            <p:cNvPr id="22" name="AutoShape 22"/>
            <p:cNvSpPr/>
            <p:nvPr/>
          </p:nvSpPr>
          <p:spPr>
            <a:xfrm flipH="1">
              <a:off x="340406" y="1588949"/>
              <a:ext cx="918406" cy="0"/>
            </a:xfrm>
            <a:prstGeom prst="line">
              <a:avLst/>
            </a:prstGeom>
            <a:ln w="79806" cap="flat">
              <a:solidFill>
                <a:srgbClr val="4BD1F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23"/>
            <p:cNvSpPr/>
            <p:nvPr/>
          </p:nvSpPr>
          <p:spPr>
            <a:xfrm flipH="1">
              <a:off x="241759" y="3367744"/>
              <a:ext cx="918406" cy="0"/>
            </a:xfrm>
            <a:prstGeom prst="line">
              <a:avLst/>
            </a:prstGeom>
            <a:ln w="79806" cap="flat">
              <a:solidFill>
                <a:srgbClr val="4BD1F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AutoShape 24"/>
            <p:cNvSpPr/>
            <p:nvPr/>
          </p:nvSpPr>
          <p:spPr>
            <a:xfrm flipH="1" flipV="1">
              <a:off x="241759" y="5149816"/>
              <a:ext cx="918406" cy="0"/>
            </a:xfrm>
            <a:prstGeom prst="line">
              <a:avLst/>
            </a:prstGeom>
            <a:ln w="79806" cap="flat">
              <a:solidFill>
                <a:srgbClr val="4BD1F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67778" y="4423085"/>
            <a:ext cx="10434893" cy="1297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 You !</a:t>
            </a:r>
          </a:p>
        </p:txBody>
      </p:sp>
      <p:sp>
        <p:nvSpPr>
          <p:cNvPr id="6" name="Freeform 6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</Words>
  <Application>Microsoft Office PowerPoint</Application>
  <PresentationFormat>Custom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DM Sans</vt:lpstr>
      <vt:lpstr>DM Sans Bold</vt:lpstr>
      <vt:lpstr>Now Bold</vt:lpstr>
      <vt:lpstr>Calibri</vt:lpstr>
      <vt:lpstr>Arial</vt:lpstr>
      <vt:lpstr>DM Sans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4</dc:title>
  <dc:creator>Zachary</dc:creator>
  <cp:lastModifiedBy>ZACHARY BROWN</cp:lastModifiedBy>
  <cp:revision>1</cp:revision>
  <dcterms:created xsi:type="dcterms:W3CDTF">2006-08-16T00:00:00Z</dcterms:created>
  <dcterms:modified xsi:type="dcterms:W3CDTF">2024-07-22T06:28:04Z</dcterms:modified>
  <dc:identifier>DAGLfmjlBos</dc:identifier>
</cp:coreProperties>
</file>